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6f7c91acc0f41be" /><Relationship Type="http://schemas.openxmlformats.org/officeDocument/2006/relationships/extended-properties" Target="/docProps/app.xml" Id="R9b91e6f72f2e4a12" /><Relationship Type="http://schemas.openxmlformats.org/officeDocument/2006/relationships/officeDocument" Target="/ppt/presentation.xml" Id="Re6f03867845748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fda92f02d04a76"/>
  </p:sldMasterIdLst>
  <p:notesMasterIdLst>
    <p:notesMasterId xmlns:r="http://schemas.openxmlformats.org/officeDocument/2006/relationships" r:id="R979fad2d649e4b3c"/>
  </p:notesMasterIdLst>
  <p:sldIdLst>
    <p:sldId xmlns:r="http://schemas.openxmlformats.org/officeDocument/2006/relationships" id="256" r:id="Re2e11e3fac6b4e3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f461b757e0b4040" /><Relationship Type="http://schemas.openxmlformats.org/officeDocument/2006/relationships/slideMaster" Target="/ppt/slideMasters/slideMaster1.xml" Id="R8ffda92f02d04a76" /><Relationship Type="http://schemas.openxmlformats.org/officeDocument/2006/relationships/notesMaster" Target="/ppt/notesMasters/notesMaster1.xml" Id="R979fad2d649e4b3c" /><Relationship Type="http://schemas.openxmlformats.org/officeDocument/2006/relationships/presProps" Target="/ppt/presProps.xml" Id="Rcedbec933a364487" /><Relationship Type="http://schemas.openxmlformats.org/officeDocument/2006/relationships/tableStyles" Target="/ppt/tableStyles.xml" Id="Rc23bbea7b3f4450a" /><Relationship Type="http://schemas.openxmlformats.org/officeDocument/2006/relationships/slide" Target="/ppt/slides/slide1.xml" Id="Re2e11e3fac6b4e3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3ccc58a3e4401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d7014f29d04c5a" /><Relationship Type="http://schemas.openxmlformats.org/officeDocument/2006/relationships/notesMaster" Target="/ppt/notesMasters/notesMaster1.xml" Id="Red71506ad5104a0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Premium companion slide for KIS AI Security Series Blog 16. The diagram is an illustrative reference architecture for a customer-support triage service. Suggested live demo: send a hostile prompt, validate the JSON response with Pydantic, and assert that the service returns a refusal plus trace ID while recording a redacted audit event.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ecf6ae71cd424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79b029cc6274c23" /><Relationship Type="http://schemas.openxmlformats.org/officeDocument/2006/relationships/slideLayout" Target="/ppt/slideLayouts/slideLayout1.xml" Id="Rf0b2f4d4e611456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b2f4d4e611456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c19e2c44f44b99" /><Relationship Type="http://schemas.openxmlformats.org/officeDocument/2006/relationships/notesSlide" Target="/ppt/notesSlides/notesSlide1.xml" Id="R0c41c94f46bc43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2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label-KIS AI SECURITY SERIES  ·  BLOG 16 COMPANION">
            <a:extLst xmlns:a="http://schemas.openxmlformats.org/drawingml/2006/main">
              <a:ext uri="{FF2B5EF4-FFF2-40B4-BE49-F238E27FC236}">
                <a16:creationId xmlns:a16="http://schemas.microsoft.com/office/drawing/2014/main" id="{A775090F-6825-4A87-A5E4-D60552449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7B6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E7B65D"/>
                </a:solidFill>
                <a:latin typeface="Arial"/>
                <a:ea typeface="Arial"/>
                <a:cs typeface="Arial"/>
              </a:rPr>
              <a:t>KIS AI SECURITY SERIES  ·  BLOG 16 COMPANION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78B2BC9-BF41-438B-AE88-3D1136527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723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8FAFC"/>
                </a:solidFill>
                <a:latin typeface="Arial"/>
                <a:ea typeface="Arial"/>
                <a:cs typeface="Arial"/>
              </a:rPr>
              <a:t>LLM application reference architecture</a:t>
            </a:r>
          </a:p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4DE56E6A-7DFD-4ABB-8BCE-03E3F7160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5730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A practical request path with explicit boundaries, validation and evidence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A942B0-EDB7-44EC-895F-C431F6CEE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4191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59D9E8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9D9E8"/>
                </a:solidFill>
                <a:latin typeface="Arial"/>
                <a:ea typeface="Arial"/>
                <a:cs typeface="Arial"/>
              </a:rPr>
              <a:t>PREMIUM TECHNICAL DOWNLOAD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F82A7C-C0C3-4EB5-8463-AC9E4ED0F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67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Python · FastAPI · Pydantic · pytest</a:t>
            </a:r>
          </a:p>
        </p:txBody>
      </p:sp>
      <p:sp>
        <p:nvSpPr>
          <p:cNvPr id="6" name="architecture-surface">
            <a:extLst xmlns:a="http://schemas.openxmlformats.org/drawingml/2006/main">
              <a:ext uri="{FF2B5EF4-FFF2-40B4-BE49-F238E27FC236}">
                <a16:creationId xmlns:a16="http://schemas.microsoft.com/office/drawing/2014/main" id="{710FE57E-0483-429B-BB66-AEC300318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972800" cy="3105150"/>
          </a:xfrm>
          <a:prstGeom xmlns:a="http://schemas.openxmlformats.org/drawingml/2006/main" prst="roundRect">
            <a:avLst>
              <a:gd name="adj" fmla="val 5521"/>
            </a:avLst>
          </a:prstGeom>
          <a:solidFill xmlns:a="http://schemas.openxmlformats.org/drawingml/2006/main">
            <a:srgbClr val="111C2E"/>
          </a:solidFill>
          <a:ln xmlns:a="http://schemas.openxmlformats.org/drawingml/2006/main" w="9525">
            <a:solidFill>
              <a:srgbClr val="24314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7" name="label-REQUEST PATH">
            <a:extLst xmlns:a="http://schemas.openxmlformats.org/drawingml/2006/main">
              <a:ext uri="{FF2B5EF4-FFF2-40B4-BE49-F238E27FC236}">
                <a16:creationId xmlns:a16="http://schemas.microsoft.com/office/drawing/2014/main" id="{4AE5CF5A-ADE5-43F8-BB6B-0C581D5F3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9812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9D9E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9D9E8"/>
                </a:solidFill>
                <a:latin typeface="Arial"/>
                <a:ea typeface="Arial"/>
                <a:cs typeface="Arial"/>
              </a:rPr>
              <a:t>REQUEST PATH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BA508E-857E-4BCE-B0CB-2F465D481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8FAFC"/>
                </a:solidFill>
                <a:latin typeface="Arial"/>
                <a:ea typeface="Arial"/>
                <a:cs typeface="Arial"/>
              </a:rPr>
              <a:t>Every hop has a contract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940676-1F36-497D-AA79-89598E967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52750"/>
            <a:ext cx="1524000" cy="1104900"/>
          </a:xfrm>
          <a:prstGeom xmlns:a="http://schemas.openxmlformats.org/drawingml/2006/main" prst="roundRect">
            <a:avLst>
              <a:gd name="adj" fmla="val 12069"/>
            </a:avLst>
          </a:prstGeom>
          <a:solidFill xmlns:a="http://schemas.openxmlformats.org/drawingml/2006/main">
            <a:srgbClr val="15243A"/>
          </a:solidFill>
          <a:ln xmlns:a="http://schemas.openxmlformats.org/drawingml/2006/main" w="14288">
            <a:solidFill>
              <a:srgbClr val="E7B65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0CF122-3E4C-426C-ACF1-97012A92A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24200"/>
            <a:ext cx="1219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E7B65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E7B65D"/>
                </a:solidFill>
                <a:latin typeface="Arial"/>
                <a:ea typeface="Arial"/>
                <a:cs typeface="Arial"/>
              </a:rPr>
              <a:t>Client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799944-3374-497F-A5DE-7AD52E592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48050"/>
            <a:ext cx="121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user input</a:t>
            </a:r>
          </a:p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request ID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24D30A-0D7C-4859-8C47-6B0867EFC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952750"/>
            <a:ext cx="1524000" cy="1104900"/>
          </a:xfrm>
          <a:prstGeom xmlns:a="http://schemas.openxmlformats.org/drawingml/2006/main" prst="roundRect">
            <a:avLst>
              <a:gd name="adj" fmla="val 12069"/>
            </a:avLst>
          </a:prstGeom>
          <a:solidFill xmlns:a="http://schemas.openxmlformats.org/drawingml/2006/main">
            <a:srgbClr val="15243A"/>
          </a:solidFill>
          <a:ln xmlns:a="http://schemas.openxmlformats.org/drawingml/2006/main" w="14288">
            <a:solidFill>
              <a:srgbClr val="59D9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7D3689-BF39-4CA7-BC5F-F44BB4D2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124200"/>
            <a:ext cx="1219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9D9E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9D9E8"/>
                </a:solidFill>
                <a:latin typeface="Arial"/>
                <a:ea typeface="Arial"/>
                <a:cs typeface="Arial"/>
              </a:rPr>
              <a:t>API boundary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EA7E65-8922-4886-A95A-9845FF6F8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448050"/>
            <a:ext cx="121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auth · rate limit</a:t>
            </a:r>
          </a:p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size and type checks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E0E17C-8BAF-46A0-AF55-F4523113E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952750"/>
            <a:ext cx="1524000" cy="1104900"/>
          </a:xfrm>
          <a:prstGeom xmlns:a="http://schemas.openxmlformats.org/drawingml/2006/main" prst="roundRect">
            <a:avLst>
              <a:gd name="adj" fmla="val 12069"/>
            </a:avLst>
          </a:prstGeom>
          <a:solidFill xmlns:a="http://schemas.openxmlformats.org/drawingml/2006/main">
            <a:srgbClr val="15243A"/>
          </a:solidFill>
          <a:ln xmlns:a="http://schemas.openxmlformats.org/drawingml/2006/main" w="14288">
            <a:solidFill>
              <a:srgbClr val="6EA8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1889A7-0D58-40A7-AAC9-014B3D814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124200"/>
            <a:ext cx="1219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6EA8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6EA8FF"/>
                </a:solidFill>
                <a:latin typeface="Arial"/>
                <a:ea typeface="Arial"/>
                <a:cs typeface="Arial"/>
              </a:rPr>
              <a:t>Prompt builder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109BB6-6EBA-4D75-8658-0CDF73898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448050"/>
            <a:ext cx="121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system policy</a:t>
            </a:r>
          </a:p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context assembly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C6AA3C-A461-44B4-93FF-29E14BD91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1524000" cy="1104900"/>
          </a:xfrm>
          <a:prstGeom xmlns:a="http://schemas.openxmlformats.org/drawingml/2006/main" prst="roundRect">
            <a:avLst>
              <a:gd name="adj" fmla="val 12069"/>
            </a:avLst>
          </a:prstGeom>
          <a:solidFill xmlns:a="http://schemas.openxmlformats.org/drawingml/2006/main">
            <a:srgbClr val="15243A"/>
          </a:solidFill>
          <a:ln xmlns:a="http://schemas.openxmlformats.org/drawingml/2006/main" w="14288">
            <a:solidFill>
              <a:srgbClr val="E7B65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8D5B71-2F74-4622-9B2E-9B85DF08B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24200"/>
            <a:ext cx="1219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E7B65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E7B65D"/>
                </a:solidFill>
                <a:latin typeface="Arial"/>
                <a:ea typeface="Arial"/>
                <a:cs typeface="Arial"/>
              </a:rPr>
              <a:t>LLM runtime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435534-CA83-4DEE-AF66-654A36BBE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448050"/>
            <a:ext cx="121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inference</a:t>
            </a:r>
          </a:p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temperature · timeout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407E8E-4FFD-46C4-8DD7-DD997285F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952750"/>
            <a:ext cx="1524000" cy="1104900"/>
          </a:xfrm>
          <a:prstGeom xmlns:a="http://schemas.openxmlformats.org/drawingml/2006/main" prst="roundRect">
            <a:avLst>
              <a:gd name="adj" fmla="val 12069"/>
            </a:avLst>
          </a:prstGeom>
          <a:solidFill xmlns:a="http://schemas.openxmlformats.org/drawingml/2006/main">
            <a:srgbClr val="15243A"/>
          </a:solidFill>
          <a:ln xmlns:a="http://schemas.openxmlformats.org/drawingml/2006/main" w="14288">
            <a:solidFill>
              <a:srgbClr val="74D7A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57E362-B957-4446-98C1-E04526D70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124200"/>
            <a:ext cx="1219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74D7A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4D7A5"/>
                </a:solidFill>
                <a:latin typeface="Arial"/>
                <a:ea typeface="Arial"/>
                <a:cs typeface="Arial"/>
              </a:rPr>
              <a:t>Validator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7FEEBD-2EA2-4490-9886-F0E8B3BF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448050"/>
            <a:ext cx="121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schema check</a:t>
            </a:r>
          </a:p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policy decision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49995D-0022-4DC1-8C07-1E4071C0C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952750"/>
            <a:ext cx="1524000" cy="1104900"/>
          </a:xfrm>
          <a:prstGeom xmlns:a="http://schemas.openxmlformats.org/drawingml/2006/main" prst="roundRect">
            <a:avLst>
              <a:gd name="adj" fmla="val 12069"/>
            </a:avLst>
          </a:prstGeom>
          <a:solidFill xmlns:a="http://schemas.openxmlformats.org/drawingml/2006/main">
            <a:srgbClr val="15243A"/>
          </a:solidFill>
          <a:ln xmlns:a="http://schemas.openxmlformats.org/drawingml/2006/main" w="14288">
            <a:solidFill>
              <a:srgbClr val="59D9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0E8D07-B62C-4FF7-81B3-EF2D96C09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3124200"/>
            <a:ext cx="1219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9D9E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9D9E8"/>
                </a:solidFill>
                <a:latin typeface="Arial"/>
                <a:ea typeface="Arial"/>
                <a:cs typeface="Arial"/>
              </a:rPr>
              <a:t>Response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31D8BA-004B-4DAF-99F0-4C5DC2CD0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3448050"/>
            <a:ext cx="121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safe output</a:t>
            </a:r>
          </a:p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trace and audit</a:t>
            </a:r>
          </a:p>
        </p:txBody>
      </p:sp>
      <p:cxnSp>
        <p:nvCxnSpPr>
          <p:cNvPr id="72" name=""/>
          <p:cNvCxnSpPr>
            <a:stCxn xmlns:a="http://schemas.openxmlformats.org/drawingml/2006/main" id="9" idx="3"/>
            <a:endCxn xmlns:a="http://schemas.openxmlformats.org/drawingml/2006/main" id="12" idx="1"/>
          </p:cNvCxnSpPr>
          <p:nvPr/>
        </p:nvCxnSpPr>
        <p:spPr>
          <a:xfrm xmlns:a="http://schemas.openxmlformats.org/drawingml/2006/main">
            <a:off x="2438400" y="3505200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43146"/>
            </a:solidFill>
            <a:prstDash val="solid"/>
            <a:headEnd type="triangle" w="sm" len="sm"/>
          </a:ln>
        </p:spPr>
      </p:cxnSp>
      <p:cxnSp>
        <p:nvCxnSpPr>
          <p:cNvPr id="73" name=""/>
          <p:cNvCxnSpPr>
            <a:stCxn xmlns:a="http://schemas.openxmlformats.org/drawingml/2006/main" id="12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4229100" y="3505200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43146"/>
            </a:solidFill>
            <a:prstDash val="solid"/>
            <a:headEnd type="triangle" w="sm" len="sm"/>
          </a:ln>
        </p:spPr>
      </p:cxnSp>
      <p:cxnSp>
        <p:nvCxnSpPr>
          <p:cNvPr id="74" name=""/>
          <p:cNvCxnSpPr>
            <a:stCxn xmlns:a="http://schemas.openxmlformats.org/drawingml/2006/main" id="15" idx="3"/>
            <a:endCxn xmlns:a="http://schemas.openxmlformats.org/drawingml/2006/main" id="18" idx="1"/>
          </p:cNvCxnSpPr>
          <p:nvPr/>
        </p:nvCxnSpPr>
        <p:spPr>
          <a:xfrm xmlns:a="http://schemas.openxmlformats.org/drawingml/2006/main">
            <a:off x="6019800" y="3505200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43146"/>
            </a:solidFill>
            <a:prstDash val="solid"/>
            <a:headEnd type="triangle" w="sm" len="sm"/>
          </a:ln>
        </p:spPr>
      </p:cxnSp>
      <p:cxnSp>
        <p:nvCxnSpPr>
          <p:cNvPr id="75" name=""/>
          <p:cNvCxnSpPr>
            <a:stCxn xmlns:a="http://schemas.openxmlformats.org/drawingml/2006/main" id="18" idx="3"/>
            <a:endCxn xmlns:a="http://schemas.openxmlformats.org/drawingml/2006/main" id="21" idx="1"/>
          </p:cNvCxnSpPr>
          <p:nvPr/>
        </p:nvCxnSpPr>
        <p:spPr>
          <a:xfrm xmlns:a="http://schemas.openxmlformats.org/drawingml/2006/main">
            <a:off x="7810500" y="3505200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43146"/>
            </a:solidFill>
            <a:prstDash val="solid"/>
            <a:headEnd type="triangle" w="sm" len="sm"/>
          </a:ln>
        </p:spPr>
      </p:cxnSp>
      <p:cxnSp>
        <p:nvCxnSpPr>
          <p:cNvPr id="76" name=""/>
          <p:cNvCxnSpPr>
            <a:stCxn xmlns:a="http://schemas.openxmlformats.org/drawingml/2006/main" id="21" idx="3"/>
            <a:endCxn xmlns:a="http://schemas.openxmlformats.org/drawingml/2006/main" id="24" idx="1"/>
          </p:cNvCxnSpPr>
          <p:nvPr/>
        </p:nvCxnSpPr>
        <p:spPr>
          <a:xfrm xmlns:a="http://schemas.openxmlformats.org/drawingml/2006/main">
            <a:off x="9601200" y="3505200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43146"/>
            </a:solidFill>
            <a:prstDash val="solid"/>
            <a:headEnd type="triangle" w="sm" len="sm"/>
          </a:ln>
        </p:spPr>
      </p:cxn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F9C1776-D546-4B16-ADF7-A21288C6E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24350"/>
            <a:ext cx="10477500" cy="323850"/>
          </a:xfrm>
          <a:prstGeom xmlns:a="http://schemas.openxmlformats.org/drawingml/2006/main" prst="roundRect">
            <a:avLst>
              <a:gd name="adj" fmla="val 26471"/>
            </a:avLst>
          </a:prstGeom>
          <a:solidFill xmlns:a="http://schemas.openxmlformats.org/drawingml/2006/main">
            <a:srgbClr val="0D1728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349072A-99F0-4FB8-A60F-0278606F6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400550"/>
            <a:ext cx="123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E7B65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E7B65D"/>
                </a:solidFill>
                <a:latin typeface="Arial"/>
                <a:ea typeface="Arial"/>
                <a:cs typeface="Arial"/>
              </a:rPr>
              <a:t>CONTROL RAIL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627BF00-1B17-499D-A7EF-BEDA196DD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4391025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secrets never enter prompts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77686DB-A16F-45A8-A2AC-406CBAD37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391025"/>
            <a:ext cx="23336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logs carry trace IDs, not raw PII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47841AE-3460-4EB8-9A75-205671F1E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391025"/>
            <a:ext cx="2381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high-risk actions require approval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E74571B-0679-4A90-820F-83EC38F98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391025"/>
            <a:ext cx="1619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fail closed on invalid output</a:t>
            </a:r>
          </a:p>
        </p:txBody>
      </p:sp>
      <p:sp>
        <p:nvSpPr>
          <p:cNvPr id="38" name="label-WORKING EXAMPLE">
            <a:extLst xmlns:a="http://schemas.openxmlformats.org/drawingml/2006/main">
              <a:ext uri="{FF2B5EF4-FFF2-40B4-BE49-F238E27FC236}">
                <a16:creationId xmlns:a16="http://schemas.microsoft.com/office/drawing/2014/main" id="{B0F48A73-4C71-4698-ADBE-2DF94D431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7B6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E7B65D"/>
                </a:solidFill>
                <a:latin typeface="Arial"/>
                <a:ea typeface="Arial"/>
                <a:cs typeface="Arial"/>
              </a:rPr>
              <a:t>WORKING EXAMPLE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F272F6D-C663-4AAA-8CB1-FE65B0097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8FAFC"/>
                </a:solidFill>
                <a:latin typeface="Arial"/>
                <a:ea typeface="Arial"/>
                <a:cs typeface="Arial"/>
              </a:rPr>
              <a:t>Customer-support triage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D27B431-5A51-447D-AF04-A4B256DE4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48350"/>
            <a:ext cx="590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The service classifies an incoming ticket, returns validated JSON, and routes only after the policy layer confirms the action.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51AE239-4F83-4E35-8D97-D9FECDDB5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5257800"/>
            <a:ext cx="4210050" cy="102870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10283A"/>
          </a:solidFill>
          <a:ln xmlns:a="http://schemas.openxmlformats.org/drawingml/2006/main" w="9525">
            <a:solidFill>
              <a:srgbClr val="59D9E8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46915F7-8A4D-4163-8366-1A194E562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542925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59D9E8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59D9E8"/>
                </a:solidFill>
                <a:latin typeface="Arial"/>
                <a:ea typeface="Arial"/>
                <a:cs typeface="Arial"/>
              </a:rPr>
              <a:t>TEST TARGET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8DA946CB-0337-4EF5-84A3-6B7904EF1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5676900"/>
            <a:ext cx="3619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8FAFC"/>
                </a:solidFill>
                <a:latin typeface="Arial"/>
                <a:ea typeface="Arial"/>
                <a:cs typeface="Arial"/>
              </a:rPr>
              <a:t>Input: hostile prompt</a:t>
            </a:r>
          </a:p>
          <a:p xmlns:a="http://schemas.openxmlformats.org/drawingml/2006/main">
            <a:pPr algn="l">
              <a:defRPr sz="11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8FAFC"/>
                </a:solidFill>
                <a:latin typeface="Arial"/>
                <a:ea typeface="Arial"/>
                <a:cs typeface="Arial"/>
              </a:rPr>
              <a:t>Expected: refusal + trace ID</a:t>
            </a:r>
          </a:p>
          <a:p xmlns:a="http://schemas.openxmlformats.org/drawingml/2006/main">
            <a:pPr algn="l">
              <a:defRPr sz="1125" b="0">
                <a:solidFill>
                  <a:srgbClr val="F8FAFC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8FAFC"/>
                </a:solidFill>
                <a:latin typeface="Arial"/>
                <a:ea typeface="Arial"/>
                <a:cs typeface="Arial"/>
              </a:rPr>
              <a:t>Evidence: pytest assertion + audit event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2A6937A-C423-4D42-B634-29C23A6E4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53200"/>
            <a:ext cx="190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KIS · kis.sg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254811F-F139-48D7-A2A2-0D5195211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6553200"/>
            <a:ext cx="3867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A8B4C7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A8B4C7"/>
                </a:solidFill>
                <a:latin typeface="Arial"/>
                <a:ea typeface="Arial"/>
                <a:cs typeface="Arial"/>
              </a:rPr>
              <a:t>Technical companion slide · use with Blog 16</a:t>
            </a:r>
          </a:p>
        </p:txBody>
      </p:sp>
    </p:spTree>
    <p:extLst>
      <p:ext uri="{BB962C8B-B14F-4D97-AF65-F5344CB8AC3E}">
        <p14:creationId xmlns:p14="http://schemas.microsoft.com/office/powerpoint/2010/main" val="8140992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2026-09-28T03:54:03.7600000Z</dcterms:created>
  <dcterms:modified xsi:type="dcterms:W3CDTF">2026-09-28T03:54:03.7610000Z</dcterms:modified>
</coreProperties>
</file>